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3" r:id="rId30"/>
    <p:sldId id="285" r:id="rId31"/>
    <p:sldId id="287" r:id="rId32"/>
    <p:sldId id="286" r:id="rId33"/>
    <p:sldId id="288" r:id="rId34"/>
    <p:sldId id="290" r:id="rId35"/>
    <p:sldId id="292" r:id="rId36"/>
    <p:sldId id="289" r:id="rId37"/>
    <p:sldId id="293" r:id="rId38"/>
    <p:sldId id="291" r:id="rId39"/>
    <p:sldId id="294" r:id="rId40"/>
    <p:sldId id="296" r:id="rId41"/>
    <p:sldId id="295" r:id="rId42"/>
    <p:sldId id="297" r:id="rId43"/>
    <p:sldId id="298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9933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2F16-6624-4797-B5B9-1CB6FB65BE23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DBA78-37E4-4CDA-A1CC-635FA1EF6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2F16-6624-4797-B5B9-1CB6FB65BE23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DBA78-37E4-4CDA-A1CC-635FA1EF6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2F16-6624-4797-B5B9-1CB6FB65BE23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DBA78-37E4-4CDA-A1CC-635FA1EF6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2F16-6624-4797-B5B9-1CB6FB65BE23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DBA78-37E4-4CDA-A1CC-635FA1EF6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2F16-6624-4797-B5B9-1CB6FB65BE23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DBA78-37E4-4CDA-A1CC-635FA1EF6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2F16-6624-4797-B5B9-1CB6FB65BE23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DBA78-37E4-4CDA-A1CC-635FA1EF6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2F16-6624-4797-B5B9-1CB6FB65BE23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DBA78-37E4-4CDA-A1CC-635FA1EF6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2F16-6624-4797-B5B9-1CB6FB65BE23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DBA78-37E4-4CDA-A1CC-635FA1EF6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2F16-6624-4797-B5B9-1CB6FB65BE23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DBA78-37E4-4CDA-A1CC-635FA1EF6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2F16-6624-4797-B5B9-1CB6FB65BE23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DBA78-37E4-4CDA-A1CC-635FA1EF6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2F16-6624-4797-B5B9-1CB6FB65BE23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DBA78-37E4-4CDA-A1CC-635FA1EF6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E2F16-6624-4797-B5B9-1CB6FB65BE23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DBA78-37E4-4CDA-A1CC-635FA1EF6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komunist.com.ua/img/news/2008/55/linkor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upload.wikimedia.org/wikipedia/commons/7/75/Sevastopol_monument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hyperlink" Target="http://upload.wikimedia.org/wikipedia/commons/2/28/Building_of_Diorama_Storm_of_Sapun_Mountain_on_May_7,_1944_in_Sevastopol.jpg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img0.liveinternet.ru/images/attach/c/1/49/955/49955176_1255695764_neiz_matros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hyperlink" Target="http://independent-academy.net/art/gallery/patrov/12.jpg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upload.wikimedia.org/wikipedia/commons/1/1e/Fallen_Heroes_Alley_in_Kiev_24.07.08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hyperlink" Target="http://image.otdihinfo.ru:8125/WWW/images/11593.jpg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upload.wikimedia.org/wikipedia/commons/4/4f/Soviet_Offensive_Moscow_December_1941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hyperlink" Target="http://upload.wikimedia.org/wikipedia/commons/b/b8/Battle_of_moscow03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upload.wikimedia.org/wikipedia/commons/1/14/Moscow_-_Tomb_of_the_Unknown_Soldier_-_Eternal_flame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hyperlink" Target="http://stolyca.ru/wp-content/uploads/325pamjatnyk_ZHukovu11.jpg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upload.wikimedia.org/wikipedia/ru/1/17/Brest-krepost.jpg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upload.wikimedia.org/wikipedia/ru/c/c6/02-08-26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hyperlink" Target="http://www.brestturist.by/uploads/pict_18.jpg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otdih.nakubani.ru/photoview/viewPhoto/?mediaid=669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hyperlink" Target="http://otdih.nakubani.ru/photoview/viewPhoto/?mediaid=3192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9may.od.ua/uploads/posts/2009-05/thumbs/1241481288_nemeckaja-bombezhka-kerchi-v-1941-g..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hyperlink" Target="http://9may.od.ua/uploads/posts/2009-05/1241481255_desant-na-kerchenskom-beregu.-nojabr-1943-g.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upload.wikimedia.org/wikipedia/commons/a/ac/Order_of_Lenin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://upload.wikimedia.org/wikipedia/commons/9/9d/Hero_of_the_Soviet_Union_medal_3.png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://upload.wikimedia.org/wikipedia/ru/f/f8/%D0%92%D0%9F_%D0%90%D0%B4%D0%B6%D0%B8%D0%BC%D1%83%D1%88%D0%BA%D0%B0%D0%B9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hyperlink" Target="http://photopark.com.ua/d/19851-2/dscf1784.jpg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://i039.radikal.ru/0908/d2/d0467a83616e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hyperlink" Target="http://img.date.by/news/img(243).jpg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://s54.radikal.ru/i144/0905/98/5794797b37aa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hyperlink" Target="http://www.tula-web.ru/photo/foto/jul561mf_1207586077.jpg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://upload.wikimedia.org/wikipedia/ru/f/f3/%D0%9C%D1%83%D1%80%D0%BC%D0%B0%D0%BD%D1%81%D0%BA_%D0%9F%D0%BE%D0%B6%D0%B0%D1%80_%D0%BF%D0%BE%D1%81%D0%BB%D0%B5_%D0%BD%D0%B0%D0%BB%D0%B5%D1%82%D0%B0._1942_%D0%B3.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hyperlink" Target="http://9may.od.ua/uploads/posts/2009-05/1241484536_kol10.jpg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www.b-port.com/photo_reportage/archive/2005-10-05-1/?view=7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hyperlink" Target="http://www.b-port.com/photo_reportage/archive/2005-10-05-1/?view=13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://fotki.yandex.ru/users/more7007/view/224551/?page=17" TargetMode="Externa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://upload.wikimedia.org/wikipedia/commons/f/f6/%D0%9C%D0%BE%D0%B1%D0%B8%D0%BB%D0%B8%D0%B7%D0%B0%D1%86%D0%B8%D1%8F_%D0%B2_%D0%9B%D0%B5%D0%BD%D0%B8%D0%BD%D0%B3%D1%80%D0%B0%D0%B4%D0%B5_%D0%BB%D0%B5%D1%82%D0%BE%D0%BC_1941-%D0%B3%D0%BE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e/e4/Leningrad_bread_ration_stamp.jpg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upload.wikimedia.org/wikipedia/commons/d/dc/Len-doro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upload.wikimedia.org/wikipedia/commons/b/b9/Piskarevskoye_Memorial_Cemetery_Sk13_C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571480"/>
            <a:ext cx="8001056" cy="470898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5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ГОРОДА -ГЕРОИ</a:t>
            </a:r>
            <a:endParaRPr lang="ru-RU" sz="15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214422"/>
            <a:ext cx="828680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СЕВАСТОПОЛЬ</a:t>
            </a:r>
          </a:p>
          <a:p>
            <a:pPr algn="ctr"/>
            <a:r>
              <a:rPr lang="ru-RU" sz="7200" b="1" dirty="0" smtClean="0">
                <a:solidFill>
                  <a:srgbClr val="A50021"/>
                </a:solidFill>
              </a:rPr>
              <a:t>1 мая 1945 года</a:t>
            </a:r>
            <a:endParaRPr lang="ru-RU" sz="72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22 июня 1941 года город подвергся первой бомбардировке немецкой авиации, целью которых было минировать с воздуха бухты, блокировать флот. План был сорван зенитной и корабельной артиллерией Черноморского флота. После вторжения немецкой армии в Крым началась вторая героическая оборона города (30 октября 1941 г. — 4 июля 1942 года), продолжавшаяся 250 дней.</a:t>
            </a:r>
            <a:endParaRPr lang="ru-RU" b="1" dirty="0"/>
          </a:p>
        </p:txBody>
      </p:sp>
      <p:pic>
        <p:nvPicPr>
          <p:cNvPr id="23554" name="Picture 2" descr="Картинка 5 из 124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714488"/>
            <a:ext cx="4402123" cy="271464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4786322"/>
            <a:ext cx="3714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Героическая оборона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Севастополя 1941-1942 годов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3556" name="Picture 4" descr="index.php?t=getfile&amp;id=2660&amp;private=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429000"/>
            <a:ext cx="4500562" cy="3296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Файл:Sevastopol monument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3472912" cy="4643470"/>
          </a:xfrm>
          <a:prstGeom prst="rect">
            <a:avLst/>
          </a:prstGeom>
          <a:noFill/>
        </p:spPr>
      </p:pic>
      <p:pic>
        <p:nvPicPr>
          <p:cNvPr id="22532" name="Picture 4" descr="Файл:Building of Diorama Storm of Sapun Mountain on May 7, 1944 in Sevastopol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2714620"/>
            <a:ext cx="5276829" cy="395762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14810" y="1643050"/>
            <a:ext cx="4429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50021"/>
                </a:solidFill>
              </a:rPr>
              <a:t>Диорама «Штурм Сапун-горы 7 мая 1944 года»</a:t>
            </a:r>
            <a:endParaRPr lang="ru-RU" sz="2800" b="1" dirty="0">
              <a:solidFill>
                <a:srgbClr val="A5002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5072074"/>
            <a:ext cx="3143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A50021"/>
                </a:solidFill>
              </a:rPr>
              <a:t>Памятник </a:t>
            </a:r>
          </a:p>
          <a:p>
            <a:pPr algn="ctr"/>
            <a:r>
              <a:rPr lang="ru-RU" sz="2400" b="1" dirty="0" smtClean="0">
                <a:solidFill>
                  <a:srgbClr val="A50021"/>
                </a:solidFill>
              </a:rPr>
              <a:t>затонувших кораблей</a:t>
            </a:r>
            <a:endParaRPr lang="ru-RU" sz="24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1142984"/>
            <a:ext cx="757242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ОДЕССА</a:t>
            </a:r>
          </a:p>
          <a:p>
            <a:r>
              <a:rPr lang="ru-RU" sz="8000" b="1" dirty="0" smtClean="0">
                <a:solidFill>
                  <a:srgbClr val="C00000"/>
                </a:solidFill>
              </a:rPr>
              <a:t>1 мая 1945 года</a:t>
            </a:r>
            <a:endParaRPr lang="ru-RU" sz="8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929718" cy="203132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Во время Великой Отечественной войны оборонительный район сражался с превосходящими силами противника 73 дня, с 5 августа по 16 октября 1941 г. 8 августа в городе было объявлено осадное положение. С 13 августа Одесса была полностью блокирована с суши. Несмотря на сухопутную блокаду и численное превосходство, врагу не удалось сломить сопротивление защитников. В 1941—1944 г. Одесса была оккупирована румынскими войсками. В начале 1944 г. Одесса была занята немецкими войсками. 10 апреля 1944 года город был освобождён.</a:t>
            </a:r>
            <a:endParaRPr lang="ru-RU" b="1" dirty="0"/>
          </a:p>
        </p:txBody>
      </p:sp>
      <p:pic>
        <p:nvPicPr>
          <p:cNvPr id="25602" name="Picture 2" descr="http://keep4u.ru/imgs/b/2009/04/10/82/825ba10c55a16c96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2428868"/>
            <a:ext cx="3957502" cy="278608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5429264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Оборона Одессы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25604" name="Picture 4" descr="http://keep4u.ru/imgs/b/2009/04/10/3a/3a24160a6330383c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6937" y="3500438"/>
            <a:ext cx="4864635" cy="31559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Картинка 3 из 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908" y="785794"/>
            <a:ext cx="5235512" cy="39290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000636"/>
            <a:ext cx="4786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A50021"/>
                </a:solidFill>
              </a:rPr>
              <a:t>П</a:t>
            </a:r>
            <a:r>
              <a:rPr lang="ru-RU" sz="2800" b="1" dirty="0" smtClean="0">
                <a:solidFill>
                  <a:srgbClr val="A50021"/>
                </a:solidFill>
              </a:rPr>
              <a:t>амятник-стела </a:t>
            </a:r>
          </a:p>
          <a:p>
            <a:pPr algn="ctr"/>
            <a:r>
              <a:rPr lang="ru-RU" sz="2800" b="1" dirty="0" smtClean="0">
                <a:solidFill>
                  <a:srgbClr val="A50021"/>
                </a:solidFill>
              </a:rPr>
              <a:t>«Неизвестному матросу»</a:t>
            </a:r>
            <a:endParaRPr lang="ru-RU" sz="2800" b="1" dirty="0">
              <a:solidFill>
                <a:srgbClr val="A50021"/>
              </a:solidFill>
            </a:endParaRPr>
          </a:p>
        </p:txBody>
      </p:sp>
      <p:pic>
        <p:nvPicPr>
          <p:cNvPr id="27656" name="Picture 8" descr="Картинка 3 из 6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1544042"/>
            <a:ext cx="3786195" cy="531395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14910" y="428604"/>
            <a:ext cx="3929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A50021"/>
                </a:solidFill>
              </a:rPr>
              <a:t>Памятник лётчикам-героям 69-го истребительного авиаполка</a:t>
            </a:r>
            <a:endParaRPr lang="ru-RU" sz="20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928670"/>
            <a:ext cx="785818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КИЕВ</a:t>
            </a:r>
          </a:p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>8 мая 1965 года</a:t>
            </a:r>
            <a:endParaRPr lang="ru-RU" sz="8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929718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В первый день Великой Отечественной войны немецко-фашистская авиация нанесла воздушный удар по Киеву. 6 июля 1941 года был создан штаб обороны города. Началась 72-дневная героическая оборона.  На защиту города встали не только войска, но и его жители. 19 сентября по приказу Ставки Верховного Главнокомандования Киев был оставлен советскими войсками. Гитлеровцы установили в Киеве жестокий оккупационный режим: уничтожили свыше 200 тысяч советских граждан, 100 тысяч угнали на принудительные работы в Германию. 6 ноября 1943 г. советские войска освободили столицу Украины.</a:t>
            </a:r>
            <a:endParaRPr lang="ru-RU" b="1" dirty="0"/>
          </a:p>
        </p:txBody>
      </p:sp>
      <p:pic>
        <p:nvPicPr>
          <p:cNvPr id="28676" name="Picture 4" descr="Угол Крещатика и Прорезн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71810"/>
            <a:ext cx="3684058" cy="25717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5786454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C00000"/>
                </a:solidFill>
              </a:rPr>
              <a:t>Крещатик</a:t>
            </a:r>
            <a:r>
              <a:rPr lang="ru-RU" sz="2000" b="1" dirty="0" smtClean="0">
                <a:solidFill>
                  <a:srgbClr val="C00000"/>
                </a:solidFill>
              </a:rPr>
              <a:t> в огне.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28678" name="Picture 6" descr="Форсирование Днепра возле с. Зарубинцы Переяслав-Хмельницкого района. Октябрь 1943 г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857628"/>
            <a:ext cx="4214838" cy="280989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00562" y="3000372"/>
            <a:ext cx="400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Форсирование Днепра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Октябрь 1943 г.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Файл:Fallen Heroes Alley in Kiev 24.07.08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429288" cy="407196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4214818"/>
            <a:ext cx="40719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A50021"/>
                </a:solidFill>
              </a:rPr>
              <a:t>Памятник неизвестному солдату</a:t>
            </a:r>
            <a:endParaRPr lang="ru-RU" sz="2800" b="1" dirty="0">
              <a:solidFill>
                <a:srgbClr val="A50021"/>
              </a:solidFill>
            </a:endParaRPr>
          </a:p>
        </p:txBody>
      </p:sp>
      <p:pic>
        <p:nvPicPr>
          <p:cNvPr id="30724" name="Picture 4" descr="Фото: Памятник Зое Космодемьянской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r="21052"/>
          <a:stretch>
            <a:fillRect/>
          </a:stretch>
        </p:blipFill>
        <p:spPr bwMode="auto">
          <a:xfrm>
            <a:off x="5429256" y="3286124"/>
            <a:ext cx="3429024" cy="32575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57818" y="2285992"/>
            <a:ext cx="37861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A50021"/>
                </a:solidFill>
              </a:rPr>
              <a:t>Памятник </a:t>
            </a:r>
          </a:p>
          <a:p>
            <a:pPr algn="r"/>
            <a:r>
              <a:rPr lang="ru-RU" sz="2800" b="1" dirty="0" smtClean="0">
                <a:solidFill>
                  <a:srgbClr val="A50021"/>
                </a:solidFill>
              </a:rPr>
              <a:t>Зое Космодемьянской</a:t>
            </a:r>
            <a:endParaRPr lang="ru-RU" sz="28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14356"/>
            <a:ext cx="764386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МОСКВА</a:t>
            </a:r>
          </a:p>
          <a:p>
            <a:pPr algn="ctr"/>
            <a:r>
              <a:rPr lang="ru-RU" sz="9600" b="1" dirty="0" smtClean="0">
                <a:solidFill>
                  <a:srgbClr val="A50021"/>
                </a:solidFill>
              </a:rPr>
              <a:t> </a:t>
            </a:r>
            <a:r>
              <a:rPr lang="ru-RU" sz="8000" b="1" dirty="0" smtClean="0">
                <a:solidFill>
                  <a:srgbClr val="A50021"/>
                </a:solidFill>
              </a:rPr>
              <a:t>8 мая 1965 года</a:t>
            </a:r>
            <a:endParaRPr lang="ru-RU" sz="80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642918"/>
            <a:ext cx="85011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C00000"/>
                </a:solidFill>
              </a:rPr>
              <a:t>Звание город-герой — высшая степень отличия СССР. Присвоено 13 городам после Великой Отечественной войны 1941 – 1945 г. Кроме того одной крепости присвоено звание крепость-герой. В настоящее время, 4 из них находятся на территории Украины, 2 (включая крепость-герой) на территории Беларуси, остальные в России.</a:t>
            </a:r>
          </a:p>
          <a:p>
            <a:pPr algn="just"/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Московская битва (30 сентября 1941 — 20 апреля 1942). В ходе сражения немецкие войска потерпели ощутимое поражение. В результате контрнаступления и общего наступления они были отброшены на 100—250 км.</a:t>
            </a:r>
            <a:endParaRPr lang="ru-RU" sz="2000" b="1" dirty="0"/>
          </a:p>
        </p:txBody>
      </p:sp>
      <p:pic>
        <p:nvPicPr>
          <p:cNvPr id="31746" name="Picture 2" descr="Файл:Soviet Offensive Moscow December 1941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4762500" cy="35528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44" y="4786322"/>
            <a:ext cx="342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Советские </a:t>
            </a:r>
            <a:r>
              <a:rPr lang="ru-RU" sz="2400" b="1" dirty="0" smtClean="0">
                <a:solidFill>
                  <a:srgbClr val="C00000"/>
                </a:solidFill>
              </a:rPr>
              <a:t>солдаты - лыжники </a:t>
            </a:r>
            <a:r>
              <a:rPr lang="ru-RU" sz="2400" b="1" dirty="0">
                <a:solidFill>
                  <a:srgbClr val="C00000"/>
                </a:solidFill>
              </a:rPr>
              <a:t>в снегах </a:t>
            </a:r>
            <a:r>
              <a:rPr lang="ru-RU" sz="2400" b="1" dirty="0" smtClean="0">
                <a:solidFill>
                  <a:srgbClr val="C00000"/>
                </a:solidFill>
              </a:rPr>
              <a:t>Подмосковья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1748" name="Picture 4" descr="Файл:Battle of moscow03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3400" y="3724274"/>
            <a:ext cx="4800600" cy="313372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86314" y="2285992"/>
            <a:ext cx="42148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</a:rPr>
              <a:t>Белорусский вокзал. Противотанковые сооружения на улицах Москвы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Файл:Moscow - Tomb of the Unknown Soldier - Eternal flame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l="9375" t="15479" r="1562" b="11350"/>
          <a:stretch>
            <a:fillRect/>
          </a:stretch>
        </p:blipFill>
        <p:spPr bwMode="auto">
          <a:xfrm>
            <a:off x="285720" y="142852"/>
            <a:ext cx="6786610" cy="37147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3929066"/>
            <a:ext cx="4929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Могила Неизвестного Солдата в Москве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3796" name="Picture 4" descr="Картинка 7 из 15316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2928934"/>
            <a:ext cx="2543175" cy="3810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43174" y="6143644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Памятник Г.К. Жукову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714356"/>
            <a:ext cx="76438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БРЕСТСКАЯ КРЕПОСТЬ</a:t>
            </a:r>
          </a:p>
          <a:p>
            <a:pPr algn="ctr"/>
            <a:r>
              <a:rPr lang="ru-RU" sz="9600" b="1" dirty="0" smtClean="0">
                <a:solidFill>
                  <a:srgbClr val="A50021"/>
                </a:solidFill>
              </a:rPr>
              <a:t> </a:t>
            </a:r>
            <a:r>
              <a:rPr lang="ru-RU" sz="8000" b="1" dirty="0" smtClean="0">
                <a:solidFill>
                  <a:srgbClr val="A50021"/>
                </a:solidFill>
              </a:rPr>
              <a:t>8 мая 1965 года</a:t>
            </a:r>
            <a:endParaRPr lang="ru-RU" sz="80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22 июня в 3:15 по крепости был открыт ураганный артиллерийский огонь, заставший гарнизон врасплох. В результате были уничтожены склады, водопровод, прервана связь, нанесены крупные потери гарнизону. В 3:45 начался штурм. Неожиданность атаки привела к тому, что единого скоординированного сопротивления гарнизон оказать не смог и был разбит на несколько отдельных очагов. Ежедневно защитникам крепости приходилось отбивать 7-8 атак. </a:t>
            </a:r>
            <a:endParaRPr lang="ru-RU" b="1" dirty="0"/>
          </a:p>
        </p:txBody>
      </p:sp>
      <p:pic>
        <p:nvPicPr>
          <p:cNvPr id="2050" name="Picture 2" descr="Файл:Brest-krepost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1" y="1928802"/>
            <a:ext cx="8491685" cy="450059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6357958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Защитники Брестской крепости, картина П. Кривоногова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3786190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Брестская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крепость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Файл:02-08-26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500042"/>
            <a:ext cx="4071934" cy="61438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00694" y="0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Холмские ворота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30" name="Picture 6" descr="Картинка 24 из 2449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b="7562"/>
          <a:stretch>
            <a:fillRect/>
          </a:stretch>
        </p:blipFill>
        <p:spPr bwMode="auto">
          <a:xfrm>
            <a:off x="0" y="214290"/>
            <a:ext cx="5076825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14356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НОВОРОССИЙСК</a:t>
            </a:r>
          </a:p>
          <a:p>
            <a:pPr algn="ctr"/>
            <a:r>
              <a:rPr lang="ru-RU" sz="9600" b="1" dirty="0" smtClean="0">
                <a:solidFill>
                  <a:srgbClr val="A50021"/>
                </a:solidFill>
              </a:rPr>
              <a:t> </a:t>
            </a:r>
            <a:r>
              <a:rPr lang="ru-RU" sz="6600" b="1" dirty="0" smtClean="0">
                <a:solidFill>
                  <a:srgbClr val="A50021"/>
                </a:solidFill>
              </a:rPr>
              <a:t>14 сентября 1973 года</a:t>
            </a:r>
            <a:endParaRPr lang="ru-RU" sz="66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Во время Великой Отечественной войны летом 1942 года гитлеровцы предприняли решительный бросок на юг, стремясь выйти к Волге и захватить Кавказ. 225 дней длился героическая эпос Малой земли. В результате боевых действий десантной группы войск в период с 4 по 30 апреля 1943 г. было уничтожено более 20 тысяч вражеских солдат и офицеров, захвачено и уничтожено большое количество военной техники. </a:t>
            </a:r>
            <a:endParaRPr lang="ru-RU" b="1" dirty="0"/>
          </a:p>
        </p:txBody>
      </p:sp>
      <p:pic>
        <p:nvPicPr>
          <p:cNvPr id="37890" name="Picture 2" descr="Это фрагмент памятника десанту на МАЛОЙ ЗЕМЛЕ"/>
          <p:cNvPicPr>
            <a:picLocks noChangeAspect="1" noChangeArrowheads="1"/>
          </p:cNvPicPr>
          <p:nvPr/>
        </p:nvPicPr>
        <p:blipFill>
          <a:blip r:embed="rId2"/>
          <a:srcRect b="10904"/>
          <a:stretch>
            <a:fillRect/>
          </a:stretch>
        </p:blipFill>
        <p:spPr bwMode="auto">
          <a:xfrm>
            <a:off x="785786" y="1500174"/>
            <a:ext cx="7467600" cy="478634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34" y="6215082"/>
            <a:ext cx="707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Фрагмент памятника десанту на МАЛОЙ ЗЕМЛЕ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otdih.nakubani.ru/media/b13ff48758622545ec0d071a72eeb7c2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4870523" cy="385762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4929198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Город-герой Новороссийск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9940" name="Picture 4" descr="http://otdih.nakubani.ru/media/c964b0c12a311a56731f4e20346c9145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143248"/>
            <a:ext cx="4305300" cy="3228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14356"/>
            <a:ext cx="91440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КЕРЧЬ</a:t>
            </a:r>
          </a:p>
          <a:p>
            <a:pPr algn="ctr"/>
            <a:r>
              <a:rPr lang="ru-RU" sz="9600" b="1" dirty="0" smtClean="0">
                <a:solidFill>
                  <a:srgbClr val="A50021"/>
                </a:solidFill>
              </a:rPr>
              <a:t> </a:t>
            </a:r>
            <a:r>
              <a:rPr lang="ru-RU" sz="6600" b="1" dirty="0" smtClean="0">
                <a:solidFill>
                  <a:srgbClr val="A50021"/>
                </a:solidFill>
              </a:rPr>
              <a:t>14 сентября 1973 года</a:t>
            </a:r>
            <a:endParaRPr lang="ru-RU" sz="66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58532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В ходе Крымской операции 1941 года Керчь стала прифронтовым городом. Со 2-й половины октября начались ежедневные налеты немецко-фашистской авиации на Керчь; в результате особенно жестокого налета 27 октября разрушены порт и ж.-д. ст. Керчь-I . В очень тяжелых условиях удалось вывезти из города 30 тыс. жителей. </a:t>
            </a:r>
            <a:br>
              <a:rPr lang="ru-RU" b="1" dirty="0" smtClean="0"/>
            </a:br>
            <a:r>
              <a:rPr lang="ru-RU" b="1" dirty="0" smtClean="0"/>
              <a:t>Фашисты установили в Керчи жестокий оккупационный режим, проводили репрессии против населения. В Керчи работал подпольный обком ВКП(б), действовали партизанские отряды (</a:t>
            </a:r>
            <a:r>
              <a:rPr lang="ru-RU" b="1" dirty="0" err="1" smtClean="0"/>
              <a:t>Аджимушкайские</a:t>
            </a:r>
            <a:r>
              <a:rPr lang="ru-RU" b="1" dirty="0" smtClean="0"/>
              <a:t> каменоломни ). </a:t>
            </a:r>
            <a:br>
              <a:rPr lang="ru-RU" b="1" dirty="0" smtClean="0"/>
            </a:br>
            <a:r>
              <a:rPr lang="ru-RU" b="1" dirty="0" smtClean="0"/>
              <a:t>В ходе </a:t>
            </a:r>
            <a:r>
              <a:rPr lang="ru-RU" b="1" dirty="0" err="1" smtClean="0"/>
              <a:t>Керченско-Феодосийской</a:t>
            </a:r>
            <a:r>
              <a:rPr lang="ru-RU" b="1" dirty="0" smtClean="0"/>
              <a:t> десантной операции 1941-42 гг. город был освобожден советскими войсками 30 декабря 1941 года.</a:t>
            </a:r>
            <a:endParaRPr lang="ru-RU" b="1" dirty="0"/>
          </a:p>
        </p:txBody>
      </p:sp>
      <p:pic>
        <p:nvPicPr>
          <p:cNvPr id="43010" name="Picture 2" descr="Картинка 4 из 39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571745"/>
            <a:ext cx="3712454" cy="2786082"/>
          </a:xfrm>
          <a:prstGeom prst="rect">
            <a:avLst/>
          </a:prstGeom>
          <a:noFill/>
        </p:spPr>
      </p:pic>
      <p:pic>
        <p:nvPicPr>
          <p:cNvPr id="43012" name="Picture 4" descr="Картинка 20 из 399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3500437"/>
            <a:ext cx="4857784" cy="32354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6786578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Положении о звании говорится:</a:t>
            </a:r>
          </a:p>
          <a:p>
            <a:r>
              <a:rPr lang="ru-RU" sz="2100" b="1" dirty="0" smtClean="0"/>
              <a:t>	Высшая степень отличия – звание «город-герой» присваивается городам Советского Союза, трудящиеся которых проявили массовый героизм и мужество в защите Родины в Великой Отечественной войне 1941-1945 гг.</a:t>
            </a:r>
          </a:p>
          <a:p>
            <a:r>
              <a:rPr lang="ru-RU" sz="2100" b="1" dirty="0" smtClean="0"/>
              <a:t>	Городу, удостоенному высшей степени отличия – звания «город-герой»:</a:t>
            </a:r>
          </a:p>
          <a:p>
            <a:r>
              <a:rPr lang="ru-RU" sz="2100" b="1" dirty="0" smtClean="0"/>
              <a:t>а) вручаются высшая награда СССР – орден Ленина и медаль «Золотая Звезда»;</a:t>
            </a:r>
          </a:p>
          <a:p>
            <a:r>
              <a:rPr lang="ru-RU" sz="2100" b="1" dirty="0" smtClean="0"/>
              <a:t>б) выдается Грамота Президиума Верховного Совета СССР.</a:t>
            </a:r>
          </a:p>
          <a:p>
            <a:r>
              <a:rPr lang="ru-RU" sz="2100" b="1" dirty="0" smtClean="0"/>
              <a:t>	На знамени города, удостоенного высшей степени отличия – звания «город-герой», изображаются орден Ленина и медаль «Золотая Звезда».</a:t>
            </a:r>
          </a:p>
          <a:p>
            <a:r>
              <a:rPr lang="ru-RU" sz="2100" b="1" dirty="0" smtClean="0"/>
              <a:t>	В городе, удостоенном высшей степени отличия – звания «город-герой», устанавливается обелиск с изображением ордена Ленина, медали «Золотая Звезда» и текстом Указа Президиума Верховного Совета СССР.</a:t>
            </a:r>
          </a:p>
          <a:p>
            <a:endParaRPr lang="ru-RU" sz="2100" b="1" dirty="0"/>
          </a:p>
        </p:txBody>
      </p:sp>
      <p:pic>
        <p:nvPicPr>
          <p:cNvPr id="1026" name="Picture 2" descr="Файл:Order of Lenin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0"/>
            <a:ext cx="1857388" cy="3610222"/>
          </a:xfrm>
          <a:prstGeom prst="rect">
            <a:avLst/>
          </a:prstGeom>
          <a:noFill/>
        </p:spPr>
      </p:pic>
      <p:pic>
        <p:nvPicPr>
          <p:cNvPr id="1028" name="Picture 4" descr="Файл:Hero of the Soviet Union medal 3.pn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3571875"/>
            <a:ext cx="2000264" cy="33688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Файл:ВП Аджимушкай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790060" cy="385762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4286256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Композиция над музеем обороны </a:t>
            </a:r>
          </a:p>
          <a:p>
            <a:pPr algn="ctr"/>
            <a:r>
              <a:rPr lang="ru-RU" sz="2400" b="1" dirty="0" err="1" smtClean="0">
                <a:solidFill>
                  <a:srgbClr val="C00000"/>
                </a:solidFill>
              </a:rPr>
              <a:t>Аджимушкайских</a:t>
            </a:r>
            <a:r>
              <a:rPr lang="ru-RU" sz="2400" b="1" dirty="0" smtClean="0">
                <a:solidFill>
                  <a:srgbClr val="C00000"/>
                </a:solidFill>
              </a:rPr>
              <a:t> каменоломен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0964" name="Picture 4" descr="Картинка 22 из 399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t="3750"/>
          <a:stretch>
            <a:fillRect/>
          </a:stretch>
        </p:blipFill>
        <p:spPr bwMode="auto">
          <a:xfrm>
            <a:off x="5929322" y="2786058"/>
            <a:ext cx="2857500" cy="366712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929322" y="642918"/>
            <a:ext cx="32146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Памятный знак в честь присвоения Керчи звания Города-Героя 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14356"/>
            <a:ext cx="91440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МИНСК</a:t>
            </a:r>
          </a:p>
          <a:p>
            <a:pPr algn="ctr"/>
            <a:r>
              <a:rPr lang="ru-RU" sz="9600" b="1" dirty="0" smtClean="0">
                <a:solidFill>
                  <a:srgbClr val="A50021"/>
                </a:solidFill>
              </a:rPr>
              <a:t> </a:t>
            </a:r>
            <a:r>
              <a:rPr lang="ru-RU" sz="6600" b="1" dirty="0" smtClean="0">
                <a:solidFill>
                  <a:srgbClr val="A50021"/>
                </a:solidFill>
              </a:rPr>
              <a:t>26 июня 1974 года</a:t>
            </a:r>
            <a:endParaRPr lang="ru-RU" sz="66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С первых дней войны город оказался в центре боевых действий на направлении главного удара немецко-фашистских войск, рвавшихся к Москве. 25 июня 1941 года фашистские войска подошли к городу. В ожесточенных боях за город враг понес значительные потери. С 28 июня Минск — в оккупации. За время войны погибло около 70 тыс. минчан. В 1941 и в 1944 годах город подвергался воздушным бомбардировкам, соответственно немецкой и советской авиацией. Неоценимый вклад в победу над фашистами внесли минские подпольщики и партизаны. В 1941-1942 гг. было создано 20 партизанских отрядов, многие из которых стали крупными бригадами. </a:t>
            </a:r>
            <a:endParaRPr lang="ru-RU" b="1" dirty="0"/>
          </a:p>
        </p:txBody>
      </p:sp>
      <p:pic>
        <p:nvPicPr>
          <p:cNvPr id="44034" name="Picture 2" descr="Вид одного из разрушенных кварталов Минска после отступления фашистов 1944 г. Место съемки: Минск Автор съемки: Минкевич В. Н. РГАКФД ед. хр. 0-3260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786058"/>
            <a:ext cx="4990796" cy="328614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572132" y="3643314"/>
            <a:ext cx="32147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</a:rPr>
              <a:t>Вид одного из разрушенных кварталов Минска после отступления фашистов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Картинка 1 из 1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0"/>
            <a:ext cx="3830843" cy="464344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5000636"/>
            <a:ext cx="29289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Монумент "Минск - город герой". 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6084" name="Picture 4" descr="Картинка 2 из 58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3143248"/>
            <a:ext cx="5286382" cy="352425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6248" y="1500174"/>
            <a:ext cx="3929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Мемориал "Яма. «Место расстрела 5000 минских евреев в 1942 г.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14356"/>
            <a:ext cx="91440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ТУЛА</a:t>
            </a:r>
          </a:p>
          <a:p>
            <a:pPr algn="ctr"/>
            <a:r>
              <a:rPr lang="ru-RU" sz="9600" b="1" dirty="0" smtClean="0">
                <a:solidFill>
                  <a:srgbClr val="A50021"/>
                </a:solidFill>
              </a:rPr>
              <a:t> </a:t>
            </a:r>
            <a:r>
              <a:rPr lang="ru-RU" sz="6600" b="1" dirty="0" smtClean="0">
                <a:solidFill>
                  <a:srgbClr val="A50021"/>
                </a:solidFill>
              </a:rPr>
              <a:t>7 декабря 1976 года</a:t>
            </a:r>
            <a:endParaRPr lang="ru-RU" sz="66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Картинка 11 из 24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4357717" cy="303323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октябре—декабре 1941 года, в течение 45 дней (Тульская операция), Тула находилась почти в полном кольце осады, подвергалась артиллерийскому и миномётному обстрелу и воздушным налётам гитлеровской авиации. Под ударами Красной Армии враг отступил на юг, осада Тулы была снята.</a:t>
            </a:r>
            <a:endParaRPr lang="ru-RU" sz="2000" b="1" dirty="0"/>
          </a:p>
        </p:txBody>
      </p:sp>
      <p:pic>
        <p:nvPicPr>
          <p:cNvPr id="49156" name="Picture 4" descr="Картинка 14 из 240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06222" y="1643050"/>
            <a:ext cx="4128223" cy="492922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4857760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Тула 1941 год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http://mytula.com/index2.php?option=com_datsogallery&amp;func=wmark&amp;oid=417"/>
          <p:cNvPicPr>
            <a:picLocks noChangeAspect="1" noChangeArrowheads="1"/>
          </p:cNvPicPr>
          <p:nvPr/>
        </p:nvPicPr>
        <p:blipFill>
          <a:blip r:embed="rId2"/>
          <a:srcRect l="18262" r="20369"/>
          <a:stretch>
            <a:fillRect/>
          </a:stretch>
        </p:blipFill>
        <p:spPr bwMode="auto">
          <a:xfrm>
            <a:off x="428596" y="1000108"/>
            <a:ext cx="8369652" cy="42148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57224" y="5857892"/>
            <a:ext cx="7358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Три штыка. Памятник воинам освободителям Тулы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14356"/>
            <a:ext cx="914400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МУРМАНСК</a:t>
            </a:r>
          </a:p>
          <a:p>
            <a:pPr algn="ctr"/>
            <a:r>
              <a:rPr lang="ru-RU" sz="9600" b="1" dirty="0" smtClean="0">
                <a:solidFill>
                  <a:srgbClr val="A50021"/>
                </a:solidFill>
              </a:rPr>
              <a:t> </a:t>
            </a:r>
            <a:r>
              <a:rPr lang="ru-RU" sz="6600" b="1" dirty="0" smtClean="0">
                <a:solidFill>
                  <a:srgbClr val="A50021"/>
                </a:solidFill>
              </a:rPr>
              <a:t>6 мая 1985 года</a:t>
            </a:r>
            <a:endParaRPr lang="ru-RU" sz="66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Файл:Мурманск Пожар после налета. 1942 г.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86906" y="2786058"/>
            <a:ext cx="5485612" cy="392909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43636" y="2857496"/>
            <a:ext cx="2571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Пожар после налёта на Мурманск, 1942 г.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2585323"/>
          </a:xfrm>
          <a:prstGeom prst="rect">
            <a:avLst/>
          </a:prstGeom>
          <a:solidFill>
            <a:srgbClr val="FFFF0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В ходе Великой Отечественной войны Мурманск неоднократно подвергался атакам с суши и с воздуха. Немецкие войска стремились захватить город. После того, как город отразил наступления, враг атаковал его с воздуха, совершая в отдельные дни до пятнадцати-восемнадцати налётов и сбросив за годы войны в общей сложности 185 тысяч бомб и совершив 792 налета. В результате бомбардировок было уничтожено три четверти построек. Наиболее тяжёлой была бомбардировка 18 июня 1942 года. 7 октября 1944 года советские войска начали в Заполярье </a:t>
            </a:r>
            <a:r>
              <a:rPr lang="ru-RU" b="1" dirty="0" err="1" smtClean="0"/>
              <a:t>Петсамо-Киркенесскую</a:t>
            </a:r>
            <a:r>
              <a:rPr lang="ru-RU" b="1" dirty="0" smtClean="0"/>
              <a:t> наступательную операцию. В результате наступательной операции крупная немецкая группировка была разгромлена менее чем за месяц.</a:t>
            </a:r>
            <a:endParaRPr lang="ru-RU" b="1" dirty="0"/>
          </a:p>
        </p:txBody>
      </p:sp>
      <p:pic>
        <p:nvPicPr>
          <p:cNvPr id="50180" name="Picture 4" descr="Картинка 17 из 596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500306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Памятники города-героя Мурманска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89"/>
            <a:ext cx="4143404" cy="552453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44" y="5857892"/>
            <a:ext cx="4500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Памятник портовикам, погибшим в годы войны. </a:t>
            </a:r>
          </a:p>
          <a:p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52228" name="Picture 4" descr="Памятники города-героя Мурманска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619125"/>
            <a:ext cx="4572000" cy="6095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0" y="0"/>
            <a:ext cx="457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Мемориальный комплекс героическим защитникам Заполярья. </a:t>
            </a:r>
          </a:p>
          <a:p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71480"/>
            <a:ext cx="828680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ЛЕНИНГРАД</a:t>
            </a:r>
            <a:r>
              <a:rPr lang="ru-RU" sz="8800" b="1" dirty="0" smtClean="0">
                <a:solidFill>
                  <a:srgbClr val="C00000"/>
                </a:solidFill>
              </a:rPr>
              <a:t> (Санкт-Петербург) </a:t>
            </a:r>
          </a:p>
          <a:p>
            <a:pPr algn="ctr"/>
            <a:r>
              <a:rPr lang="ru-RU" sz="6000" b="1" dirty="0" smtClean="0">
                <a:solidFill>
                  <a:srgbClr val="A50021"/>
                </a:solidFill>
              </a:rPr>
              <a:t>1 мая 1945 года</a:t>
            </a:r>
            <a:endParaRPr lang="ru-RU" sz="60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14356"/>
            <a:ext cx="914400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СМОЛЕНСК</a:t>
            </a:r>
          </a:p>
          <a:p>
            <a:pPr algn="ctr"/>
            <a:r>
              <a:rPr lang="ru-RU" sz="9600" b="1" dirty="0" smtClean="0">
                <a:solidFill>
                  <a:srgbClr val="A50021"/>
                </a:solidFill>
              </a:rPr>
              <a:t> </a:t>
            </a:r>
            <a:r>
              <a:rPr lang="ru-RU" sz="6600" b="1" dirty="0" smtClean="0">
                <a:solidFill>
                  <a:srgbClr val="A50021"/>
                </a:solidFill>
              </a:rPr>
              <a:t>6 мая 1985 года</a:t>
            </a:r>
            <a:endParaRPr lang="ru-RU" sz="66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5545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С начала Великой отечественной войны Смоленск оказался на направлении главного удара немецко-фашистских войск к Москве. 24 июня 1941 г. гитлеровская авиация совершила первый налет на город, затем они стали систематическими. В ночь на 29 июня при массированном налете на Смоленск было сброшено около 2 тысяч зажигательных и 100 крупных фугасных бомб, разрушена центральная часть города, сгорело свыше 600 жилых домов. После ожесточенных боев в ночь на 29 июля советские войска оставили город. Гитлеровцы установили в Смоленске жестокий оккупационный режим. Создали несколько концлагерей и гетто. За время оккупации Смоленска они уничтожили в городе и его окрестностях свыше 135 тысяч советских военнопленных и мирных жителей. Свыше 80 тысяч советских граждан было угнано на принудительные работы в Германию. 25 сентября 1943 г. советские войска освободили Смоленск.</a:t>
            </a:r>
            <a:endParaRPr lang="ru-RU" sz="1600" b="1" dirty="0"/>
          </a:p>
        </p:txBody>
      </p:sp>
      <p:pic>
        <p:nvPicPr>
          <p:cNvPr id="54275" name="Picture 3" descr="http://img-fotki.yandex.ru/get/3109/more7007.18/0_36d26_3e38b259_L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00306"/>
            <a:ext cx="6484662" cy="435769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643670" y="5288340"/>
            <a:ext cx="2500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Зенитный расчет старшины Ивана Михалева</a:t>
            </a:r>
          </a:p>
          <a:p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Вечный огонь был зажжен в 1968 году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4724400" cy="35433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4429132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Смоленск. Вечный огонь.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5300" name="Picture 4" descr="Памятник Защитникам Смоленс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3107528"/>
            <a:ext cx="5000628" cy="37504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5008" y="1142984"/>
            <a:ext cx="29289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Памятник защитникам Смоленска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71480"/>
            <a:ext cx="7715304" cy="563231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СЛАВА</a:t>
            </a:r>
          </a:p>
          <a:p>
            <a:pPr algn="ctr"/>
            <a:r>
              <a:rPr lang="ru-RU" sz="1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ГОРОДАМ-ГЕРОЯМ !</a:t>
            </a:r>
            <a:endParaRPr lang="ru-RU" sz="1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Файл:Мобилизация в Ленинграде летом 1941-го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0478" y="3429000"/>
            <a:ext cx="4189012" cy="29289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86282" y="6357958"/>
            <a:ext cx="43577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Мобилизация в Ленинграде летом 1941 года</a:t>
            </a:r>
            <a:endParaRPr lang="ru-RU" sz="1600" b="1" dirty="0"/>
          </a:p>
        </p:txBody>
      </p:sp>
      <p:pic>
        <p:nvPicPr>
          <p:cNvPr id="16390" name="Picture 6" descr="Файл:Len-doro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785794"/>
            <a:ext cx="3984038" cy="207170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786446" y="2786058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Грузовики-полуторки </a:t>
            </a:r>
          </a:p>
          <a:p>
            <a:pPr algn="ctr"/>
            <a:r>
              <a:rPr lang="ru-RU" b="1" dirty="0" smtClean="0"/>
              <a:t>на Дороге Жизни.</a:t>
            </a:r>
            <a:endParaRPr lang="ru-RU" b="1" dirty="0"/>
          </a:p>
        </p:txBody>
      </p:sp>
      <p:pic>
        <p:nvPicPr>
          <p:cNvPr id="16392" name="Picture 8" descr="Файл:Leningrad bread ration stamp.jp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44" y="3357561"/>
            <a:ext cx="2143140" cy="340514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357422" y="5715016"/>
            <a:ext cx="1714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Хлебная карточка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14282" y="142853"/>
            <a:ext cx="8286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Блокада Ленинграда длилась 871 день</a:t>
            </a:r>
          </a:p>
          <a:p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6394" name="Picture 10" descr="http://www.vokrugsveta.ru/encyclopedia/images/9/94/Blokada-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08" y="714356"/>
            <a:ext cx="2357454" cy="31275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42844" y="1071546"/>
            <a:ext cx="20002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Зима </a:t>
            </a:r>
          </a:p>
          <a:p>
            <a:pPr algn="ctr"/>
            <a:r>
              <a:rPr lang="ru-RU" sz="2800" b="1" dirty="0" smtClean="0"/>
              <a:t>1941-1942. </a:t>
            </a:r>
          </a:p>
          <a:p>
            <a:pPr algn="ctr"/>
            <a:r>
              <a:rPr lang="ru-RU" sz="2800" b="1" dirty="0" smtClean="0"/>
              <a:t>За водой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642942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Пискарёвское мемориальное кладбище</a:t>
            </a:r>
            <a:endParaRPr lang="ru-RU" sz="2400" b="1" dirty="0"/>
          </a:p>
        </p:txBody>
      </p:sp>
      <p:pic>
        <p:nvPicPr>
          <p:cNvPr id="4" name="Picture 2" descr="Файл:Piskarevskoye Memorial Cemetery Sk13 C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r="2499" b="4871"/>
          <a:stretch>
            <a:fillRect/>
          </a:stretch>
        </p:blipFill>
        <p:spPr bwMode="auto">
          <a:xfrm>
            <a:off x="1071538" y="500042"/>
            <a:ext cx="7106528" cy="47149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214950"/>
            <a:ext cx="9144000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Данные официальной статистики о жертвах блокады неоднозначны: от 650 тыс. (согласно версии первых послевоенных десятилетий) до называемой историками и демографами в последние годы ХХ века цифры в 1,5 млн. погибших от голода, холода, бомбежек и обстрелов, под развалинами домов. (Если также учесть количество убитых, попавших в плен при сражениях за Ленинград, угнанных в Германию, казненных и замученных жителей оккупированных ленинградских пригородов, то указанная цифра возрастет в 3-5 раз).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571480"/>
            <a:ext cx="90011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СТАЛИНГРАД</a:t>
            </a:r>
          </a:p>
          <a:p>
            <a:pPr algn="ctr"/>
            <a:r>
              <a:rPr lang="ru-RU" sz="9600" b="1" dirty="0" smtClean="0">
                <a:solidFill>
                  <a:srgbClr val="C00000"/>
                </a:solidFill>
              </a:rPr>
              <a:t>(Волгоград)</a:t>
            </a:r>
          </a:p>
          <a:p>
            <a:pPr algn="ctr"/>
            <a:r>
              <a:rPr lang="ru-RU" sz="6600" b="1" dirty="0" smtClean="0">
                <a:solidFill>
                  <a:srgbClr val="A50021"/>
                </a:solidFill>
              </a:rPr>
              <a:t>1 мая 1945 года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rgbClr val="FFFF66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200 дней и ночей - с 17 июля 1942 года до 2 февраля 1943  года - продолжалась Сталинградская битва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3" name="Picture 11" descr="12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3455988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0" y="3714752"/>
            <a:ext cx="321471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C00000"/>
                </a:solidFill>
              </a:rPr>
              <a:t>Во дворе Сталинградского тракторного завода</a:t>
            </a:r>
          </a:p>
        </p:txBody>
      </p:sp>
      <p:pic>
        <p:nvPicPr>
          <p:cNvPr id="5" name="Picture 15" descr="47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0525" y="1214422"/>
            <a:ext cx="3673475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3428992" y="1857364"/>
            <a:ext cx="21431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C00000"/>
                </a:solidFill>
              </a:rPr>
              <a:t>Горит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Сталинградский</a:t>
            </a: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ж</a:t>
            </a:r>
            <a:r>
              <a:rPr lang="en-US" b="1" dirty="0">
                <a:solidFill>
                  <a:srgbClr val="C00000"/>
                </a:solidFill>
              </a:rPr>
              <a:t>/</a:t>
            </a:r>
            <a:r>
              <a:rPr lang="ru-RU" b="1" dirty="0" err="1">
                <a:solidFill>
                  <a:srgbClr val="C00000"/>
                </a:solidFill>
              </a:rPr>
              <a:t>д</a:t>
            </a:r>
            <a:r>
              <a:rPr lang="ru-RU" b="1" dirty="0">
                <a:solidFill>
                  <a:srgbClr val="C00000"/>
                </a:solidFill>
              </a:rPr>
              <a:t> вокзал</a:t>
            </a:r>
          </a:p>
        </p:txBody>
      </p:sp>
      <p:pic>
        <p:nvPicPr>
          <p:cNvPr id="8" name="Picture 12" descr="594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786189"/>
            <a:ext cx="4143404" cy="3069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28662" y="5429264"/>
            <a:ext cx="250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В боях за каждый дом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3786190"/>
            <a:ext cx="40005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A50021"/>
                </a:solidFill>
              </a:rPr>
              <a:t>Мамаев Курган</a:t>
            </a:r>
            <a:endParaRPr lang="ru-RU" sz="4400" b="1" dirty="0">
              <a:solidFill>
                <a:srgbClr val="A50021"/>
              </a:solidFill>
            </a:endParaRPr>
          </a:p>
        </p:txBody>
      </p:sp>
      <p:pic>
        <p:nvPicPr>
          <p:cNvPr id="4" name="Picture 7" descr="STOS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4667282" cy="3500462"/>
          </a:xfrm>
          <a:prstGeom prst="rect">
            <a:avLst/>
          </a:prstGeom>
          <a:noFill/>
        </p:spPr>
      </p:pic>
      <p:pic>
        <p:nvPicPr>
          <p:cNvPr id="19459" name="Picture 3" descr="C:\Documents and Settings\---\Мои документы\Лена\Волгоград фото\IMG_05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357562"/>
            <a:ext cx="4381179" cy="32861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72066" y="1928802"/>
            <a:ext cx="371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A50021"/>
                </a:solidFill>
              </a:rPr>
              <a:t>Руины мельницы</a:t>
            </a:r>
            <a:endParaRPr lang="ru-RU" sz="40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1263</Words>
  <Application>Microsoft Office PowerPoint</Application>
  <PresentationFormat>Экран (4:3)</PresentationFormat>
  <Paragraphs>105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WareZ Provider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----</dc:creator>
  <cp:lastModifiedBy>Меркулова </cp:lastModifiedBy>
  <cp:revision>62</cp:revision>
  <dcterms:created xsi:type="dcterms:W3CDTF">2009-11-05T18:06:23Z</dcterms:created>
  <dcterms:modified xsi:type="dcterms:W3CDTF">2015-04-03T05:48:31Z</dcterms:modified>
</cp:coreProperties>
</file>